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7" autoAdjust="0"/>
    <p:restoredTop sz="94660"/>
  </p:normalViewPr>
  <p:slideViewPr>
    <p:cSldViewPr>
      <p:cViewPr varScale="1">
        <p:scale>
          <a:sx n="67" d="100"/>
          <a:sy n="67" d="100"/>
        </p:scale>
        <p:origin x="66" y="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7DB4-28E5-4825-A91F-17D0FDBC2A2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957B-4785-4235-99C3-32ACACCA7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58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7DB4-28E5-4825-A91F-17D0FDBC2A2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957B-4785-4235-99C3-32ACACCA7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2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7DB4-28E5-4825-A91F-17D0FDBC2A2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957B-4785-4235-99C3-32ACACCA7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93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7DB4-28E5-4825-A91F-17D0FDBC2A2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957B-4785-4235-99C3-32ACACCA7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42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7DB4-28E5-4825-A91F-17D0FDBC2A2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957B-4785-4235-99C3-32ACACCA7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11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7DB4-28E5-4825-A91F-17D0FDBC2A2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957B-4785-4235-99C3-32ACACCA7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08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7DB4-28E5-4825-A91F-17D0FDBC2A2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957B-4785-4235-99C3-32ACACCA7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20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7DB4-28E5-4825-A91F-17D0FDBC2A2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957B-4785-4235-99C3-32ACACCA7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71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7DB4-28E5-4825-A91F-17D0FDBC2A2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957B-4785-4235-99C3-32ACACCA7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4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7DB4-28E5-4825-A91F-17D0FDBC2A2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957B-4785-4235-99C3-32ACACCA7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6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7DB4-28E5-4825-A91F-17D0FDBC2A2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957B-4785-4235-99C3-32ACACCA7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06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A7DB4-28E5-4825-A91F-17D0FDBC2A2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C957B-4785-4235-99C3-32ACACCA7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91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t-hildas.co.uk" TargetMode="External"/><Relationship Id="rId2" Type="http://schemas.openxmlformats.org/officeDocument/2006/relationships/hyperlink" Target="file:///\\filesrv2\studentshare$\~Remote%20Learning~\Mr%20Sheelan\Star%20Wars%20Entrie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starwars.wikia.com/wiki/Endor#cite_note-Ultimate_Star_Wars-0" TargetMode="External"/><Relationship Id="rId3" Type="http://schemas.openxmlformats.org/officeDocument/2006/relationships/hyperlink" Target="http://starwars.wikia.com/wiki/Endor#cite_note-AbEverything-2" TargetMode="External"/><Relationship Id="rId7" Type="http://schemas.openxmlformats.org/officeDocument/2006/relationships/hyperlink" Target="http://starwars.wikia.com/wiki/Forest" TargetMode="External"/><Relationship Id="rId2" Type="http://schemas.openxmlformats.org/officeDocument/2006/relationships/hyperlink" Target="http://starwars.wikia.com/wiki/Kilome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rwars.wikia.com/wiki/Endor#cite_note-RotJ-3" TargetMode="External"/><Relationship Id="rId5" Type="http://schemas.openxmlformats.org/officeDocument/2006/relationships/hyperlink" Target="http://starwars.wikia.com/wiki/Human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starwars.wikia.com/wiki/Atmosphere" TargetMode="External"/><Relationship Id="rId9" Type="http://schemas.openxmlformats.org/officeDocument/2006/relationships/hyperlink" Target="http://starwars.wikia.com/wiki/Mountain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starwars.wikia.com/wiki/Hoth#cite_note-AbEverything-6" TargetMode="External"/><Relationship Id="rId7" Type="http://schemas.openxmlformats.org/officeDocument/2006/relationships/hyperlink" Target="http://starwars.wikia.com/wiki/Hoth#cite_note-CL_2016-7" TargetMode="External"/><Relationship Id="rId2" Type="http://schemas.openxmlformats.org/officeDocument/2006/relationships/hyperlink" Target="http://starwars.wikia.com/wiki/Hoth#cite_note-ESB-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rwars.wikia.com/wiki/Hoth#cite_note-sweHO-2" TargetMode="External"/><Relationship Id="rId5" Type="http://schemas.openxmlformats.org/officeDocument/2006/relationships/hyperlink" Target="http://starwars.wikia.com/wiki/Human" TargetMode="External"/><Relationship Id="rId4" Type="http://schemas.openxmlformats.org/officeDocument/2006/relationships/hyperlink" Target="http://starwars.wikia.com/wiki/Atmosphere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starwars.wikia.com/wiki/Atmosphere" TargetMode="External"/><Relationship Id="rId7" Type="http://schemas.openxmlformats.org/officeDocument/2006/relationships/hyperlink" Target="http://starwars.wikia.com/wiki/Desert" TargetMode="External"/><Relationship Id="rId2" Type="http://schemas.openxmlformats.org/officeDocument/2006/relationships/hyperlink" Target="http://starwars.wikia.com/wiki/Tatooine#cite_note-AbEverything-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rwars.wikia.com/wiki/Tatooine#cite_note-DBTa-0" TargetMode="External"/><Relationship Id="rId5" Type="http://schemas.openxmlformats.org/officeDocument/2006/relationships/hyperlink" Target="http://starwars.wikia.com/wiki/Tatooine#cite_note-ANH-4" TargetMode="External"/><Relationship Id="rId4" Type="http://schemas.openxmlformats.org/officeDocument/2006/relationships/hyperlink" Target="http://starwars.wikia.com/wiki/Human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starwars.wikia.com/wiki/Naboo#cite_note-Databank-8" TargetMode="External"/><Relationship Id="rId3" Type="http://schemas.openxmlformats.org/officeDocument/2006/relationships/hyperlink" Target="http://starwars.wikia.com/wiki/Kilometer" TargetMode="External"/><Relationship Id="rId7" Type="http://schemas.openxmlformats.org/officeDocument/2006/relationships/hyperlink" Target="http://starwars.wikia.com/wiki/Swamp" TargetMode="External"/><Relationship Id="rId2" Type="http://schemas.openxmlformats.org/officeDocument/2006/relationships/hyperlink" Target="http://starwars.wikia.com/wiki/Naboo#cite_note-TPM-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rwars.wikia.com/wiki/Naboo#cite_note-sweBA-7" TargetMode="External"/><Relationship Id="rId5" Type="http://schemas.openxmlformats.org/officeDocument/2006/relationships/hyperlink" Target="http://starwars.wikia.com/wiki/Atmosphere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starwars.wikia.com/wiki/Naboo#cite_note-SWCL-5" TargetMode="External"/><Relationship Id="rId9" Type="http://schemas.openxmlformats.org/officeDocument/2006/relationships/hyperlink" Target="http://starwars.wikia.com/wiki/Cit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0CbN8sfih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arwars.wikia.com/wiki/Dagobah#cite_note-SWCL-2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rwars.wikia.com/wiki/Kilome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rwars.wikia.com/wiki/Swamp" TargetMode="External"/><Relationship Id="rId5" Type="http://schemas.openxmlformats.org/officeDocument/2006/relationships/hyperlink" Target="http://starwars.wikia.com/wiki/Dagobah#cite_note-Ultimate_Star_Wars-0" TargetMode="External"/><Relationship Id="rId4" Type="http://schemas.openxmlformats.org/officeDocument/2006/relationships/hyperlink" Target="http://starwars.wikia.com/wiki/Dagobah#cite_note-Episode_V-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/>
          <a:lstStyle/>
          <a:p>
            <a:r>
              <a:rPr lang="en-GB" dirty="0" smtClean="0"/>
              <a:t>Science of Star Wars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96952"/>
            <a:ext cx="7772400" cy="316835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Choose a planet from the Star wars universe at the end of the power point.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Use the info on the planet to complete all 7 challenges.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Save in the student share </a:t>
            </a:r>
            <a:r>
              <a:rPr lang="en-GB" dirty="0" smtClean="0">
                <a:hlinkClick r:id="rId2" action="ppaction://hlinkfile"/>
              </a:rPr>
              <a:t>T:\~Remote Learning~\Mr Sheelan\Star Wars Entries</a:t>
            </a:r>
            <a:r>
              <a:rPr lang="en-GB" dirty="0" smtClean="0"/>
              <a:t> or email </a:t>
            </a:r>
            <a:r>
              <a:rPr lang="en-GB" dirty="0" smtClean="0"/>
              <a:t> </a:t>
            </a:r>
            <a:r>
              <a:rPr lang="en-GB" dirty="0" smtClean="0"/>
              <a:t>to </a:t>
            </a:r>
            <a:r>
              <a:rPr lang="en-GB" dirty="0" smtClean="0">
                <a:hlinkClick r:id="rId3"/>
              </a:rPr>
              <a:t>Info@st-hildas.co.uk</a:t>
            </a:r>
            <a:r>
              <a:rPr lang="en-GB" dirty="0" smtClean="0"/>
              <a:t> for the attention of </a:t>
            </a:r>
            <a:br>
              <a:rPr lang="en-GB" dirty="0" smtClean="0"/>
            </a:br>
            <a:r>
              <a:rPr lang="en-GB" dirty="0" smtClean="0"/>
              <a:t>Mr Sheelan. </a:t>
            </a:r>
            <a:r>
              <a:rPr lang="en-GB" dirty="0" smtClean="0"/>
              <a:t>May </a:t>
            </a:r>
            <a:r>
              <a:rPr lang="en-GB" dirty="0" smtClean="0"/>
              <a:t>the force be with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9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Endor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628800"/>
            <a:ext cx="4557192" cy="4525963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GB" dirty="0"/>
              <a:t>Diameter</a:t>
            </a:r>
          </a:p>
          <a:p>
            <a:pPr fontAlgn="base"/>
            <a:r>
              <a:rPr lang="en-GB" dirty="0"/>
              <a:t>4,900 </a:t>
            </a:r>
            <a:r>
              <a:rPr lang="en-GB" dirty="0">
                <a:hlinkClick r:id="rId2" tooltip="Kilometer"/>
              </a:rPr>
              <a:t>km</a:t>
            </a:r>
            <a:r>
              <a:rPr lang="en-GB" baseline="30000" dirty="0">
                <a:hlinkClick r:id="rId3"/>
              </a:rPr>
              <a:t>[3]</a:t>
            </a:r>
            <a:endParaRPr lang="en-GB" dirty="0"/>
          </a:p>
          <a:p>
            <a:pPr fontAlgn="base"/>
            <a:r>
              <a:rPr lang="en-GB" dirty="0"/>
              <a:t>Atmosphere</a:t>
            </a:r>
          </a:p>
          <a:p>
            <a:pPr fontAlgn="base"/>
            <a:r>
              <a:rPr lang="en-GB" dirty="0">
                <a:hlinkClick r:id="rId4" tooltip="Atmosphere"/>
              </a:rPr>
              <a:t>Breathable</a:t>
            </a:r>
            <a:r>
              <a:rPr lang="en-GB" dirty="0"/>
              <a:t> to </a:t>
            </a:r>
            <a:r>
              <a:rPr lang="en-GB" dirty="0">
                <a:hlinkClick r:id="rId5" tooltip="Human"/>
              </a:rPr>
              <a:t>humans</a:t>
            </a:r>
            <a:r>
              <a:rPr lang="en-GB" baseline="30000" dirty="0">
                <a:hlinkClick r:id="rId6"/>
              </a:rPr>
              <a:t>[4]</a:t>
            </a:r>
            <a:endParaRPr lang="en-GB" dirty="0"/>
          </a:p>
          <a:p>
            <a:pPr fontAlgn="base"/>
            <a:r>
              <a:rPr lang="en-GB" dirty="0"/>
              <a:t>Primary terrain</a:t>
            </a:r>
          </a:p>
          <a:p>
            <a:pPr fontAlgn="base"/>
            <a:r>
              <a:rPr lang="en-GB" dirty="0">
                <a:hlinkClick r:id="rId7" tooltip="Forest"/>
              </a:rPr>
              <a:t>Forests</a:t>
            </a:r>
            <a:r>
              <a:rPr lang="en-GB" baseline="30000" dirty="0">
                <a:hlinkClick r:id="rId6"/>
              </a:rPr>
              <a:t>[4]</a:t>
            </a:r>
            <a:r>
              <a:rPr lang="en-GB" dirty="0"/>
              <a:t>, </a:t>
            </a:r>
            <a:r>
              <a:rPr lang="en-GB" dirty="0" err="1"/>
              <a:t>savannas</a:t>
            </a:r>
            <a:r>
              <a:rPr lang="en-GB" dirty="0"/>
              <a:t>,</a:t>
            </a:r>
            <a:r>
              <a:rPr lang="en-GB" baseline="30000" dirty="0">
                <a:hlinkClick r:id="rId8"/>
              </a:rPr>
              <a:t>[1]</a:t>
            </a:r>
            <a:r>
              <a:rPr lang="en-GB" dirty="0">
                <a:hlinkClick r:id="rId9" tooltip="Mountain"/>
              </a:rPr>
              <a:t>mountains</a:t>
            </a:r>
            <a:r>
              <a:rPr lang="en-GB" baseline="30000" dirty="0">
                <a:hlinkClick r:id="rId8"/>
              </a:rPr>
              <a:t>[1]</a:t>
            </a:r>
            <a:endParaRPr lang="en-GB" dirty="0"/>
          </a:p>
          <a:p>
            <a:pPr fontAlgn="base"/>
            <a:r>
              <a:rPr lang="en-GB" dirty="0"/>
              <a:t>Surface water</a:t>
            </a:r>
          </a:p>
          <a:p>
            <a:pPr fontAlgn="base"/>
            <a:r>
              <a:rPr lang="en-GB" dirty="0"/>
              <a:t>8%</a:t>
            </a:r>
            <a:r>
              <a:rPr lang="en-GB" baseline="30000" dirty="0">
                <a:hlinkClick r:id="rId3"/>
              </a:rPr>
              <a:t>[3]</a:t>
            </a:r>
            <a:endParaRPr lang="en-GB" dirty="0"/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381642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465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Hoth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024" y="1600200"/>
            <a:ext cx="3898776" cy="4525963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GB" dirty="0"/>
              <a:t>Class</a:t>
            </a:r>
          </a:p>
          <a:p>
            <a:pPr fontAlgn="base"/>
            <a:r>
              <a:rPr lang="en-GB" dirty="0"/>
              <a:t>Terrestrial</a:t>
            </a:r>
            <a:r>
              <a:rPr lang="en-GB" baseline="30000" dirty="0">
                <a:hlinkClick r:id="rId2"/>
              </a:rPr>
              <a:t>[6]</a:t>
            </a:r>
            <a:endParaRPr lang="en-GB" dirty="0"/>
          </a:p>
          <a:p>
            <a:pPr fontAlgn="base"/>
            <a:r>
              <a:rPr lang="en-GB" dirty="0"/>
              <a:t>Diameter</a:t>
            </a:r>
          </a:p>
          <a:p>
            <a:pPr fontAlgn="base"/>
            <a:r>
              <a:rPr lang="en-GB" dirty="0"/>
              <a:t>7,200 km</a:t>
            </a:r>
            <a:r>
              <a:rPr lang="en-GB" baseline="30000" dirty="0">
                <a:hlinkClick r:id="rId3"/>
              </a:rPr>
              <a:t>[7]</a:t>
            </a:r>
            <a:endParaRPr lang="en-GB" dirty="0"/>
          </a:p>
          <a:p>
            <a:pPr fontAlgn="base"/>
            <a:r>
              <a:rPr lang="en-GB" dirty="0"/>
              <a:t>Atmosphere</a:t>
            </a:r>
          </a:p>
          <a:p>
            <a:pPr fontAlgn="base"/>
            <a:r>
              <a:rPr lang="en-GB" dirty="0">
                <a:hlinkClick r:id="rId4" tooltip="Atmosphere"/>
              </a:rPr>
              <a:t>Breathable</a:t>
            </a:r>
            <a:r>
              <a:rPr lang="en-GB" dirty="0"/>
              <a:t> to </a:t>
            </a:r>
            <a:r>
              <a:rPr lang="en-GB" dirty="0">
                <a:hlinkClick r:id="rId5" tooltip="Human"/>
              </a:rPr>
              <a:t>Humans</a:t>
            </a:r>
            <a:r>
              <a:rPr lang="en-GB" baseline="30000" dirty="0">
                <a:hlinkClick r:id="rId2"/>
              </a:rPr>
              <a:t>[6]</a:t>
            </a:r>
            <a:endParaRPr lang="en-GB" dirty="0"/>
          </a:p>
          <a:p>
            <a:pPr fontAlgn="base"/>
            <a:r>
              <a:rPr lang="en-GB" dirty="0"/>
              <a:t>Climate</a:t>
            </a:r>
          </a:p>
          <a:p>
            <a:pPr fontAlgn="base"/>
            <a:r>
              <a:rPr lang="en-GB" dirty="0"/>
              <a:t>Frigid</a:t>
            </a:r>
            <a:r>
              <a:rPr lang="en-GB" baseline="30000" dirty="0">
                <a:hlinkClick r:id="rId6"/>
              </a:rPr>
              <a:t>[3]</a:t>
            </a:r>
            <a:endParaRPr lang="en-GB" dirty="0"/>
          </a:p>
          <a:p>
            <a:pPr fontAlgn="base"/>
            <a:r>
              <a:rPr lang="en-GB" dirty="0"/>
              <a:t>Primary terrain</a:t>
            </a:r>
          </a:p>
          <a:p>
            <a:pPr fontAlgn="base"/>
            <a:r>
              <a:rPr lang="en-GB" dirty="0"/>
              <a:t>Frozen ice plains, glaciers</a:t>
            </a:r>
            <a:r>
              <a:rPr lang="en-GB" baseline="30000" dirty="0">
                <a:hlinkClick r:id="rId6"/>
              </a:rPr>
              <a:t>[3]</a:t>
            </a:r>
            <a:r>
              <a:rPr lang="en-GB" dirty="0"/>
              <a:t>, mountains</a:t>
            </a:r>
            <a:r>
              <a:rPr lang="en-GB" baseline="30000" dirty="0">
                <a:hlinkClick r:id="rId7"/>
              </a:rPr>
              <a:t>[8]</a:t>
            </a:r>
            <a:endParaRPr lang="en-GB" dirty="0"/>
          </a:p>
          <a:p>
            <a:pPr fontAlgn="base"/>
            <a:r>
              <a:rPr lang="en-GB" dirty="0"/>
              <a:t>Surface water</a:t>
            </a:r>
          </a:p>
          <a:p>
            <a:pPr fontAlgn="base"/>
            <a:r>
              <a:rPr lang="en-GB" dirty="0"/>
              <a:t>33% (Oceans)</a:t>
            </a:r>
            <a:r>
              <a:rPr lang="en-GB" baseline="30000" dirty="0">
                <a:hlinkClick r:id="rId3"/>
              </a:rPr>
              <a:t>[7]</a:t>
            </a:r>
            <a:endParaRPr lang="en-GB" dirty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4248472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0587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Tatooine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4525963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GB" dirty="0"/>
              <a:t>Class</a:t>
            </a:r>
          </a:p>
          <a:p>
            <a:pPr fontAlgn="base"/>
            <a:r>
              <a:rPr lang="en-GB" dirty="0"/>
              <a:t>Terrestrial</a:t>
            </a:r>
          </a:p>
          <a:p>
            <a:pPr fontAlgn="base"/>
            <a:r>
              <a:rPr lang="en-GB" dirty="0"/>
              <a:t>Diameter</a:t>
            </a:r>
          </a:p>
          <a:p>
            <a:pPr fontAlgn="base"/>
            <a:r>
              <a:rPr lang="en-GB" dirty="0"/>
              <a:t>10,465 km</a:t>
            </a:r>
            <a:r>
              <a:rPr lang="en-GB" baseline="30000" dirty="0">
                <a:hlinkClick r:id="rId2"/>
              </a:rPr>
              <a:t>[3]</a:t>
            </a:r>
            <a:endParaRPr lang="en-GB" dirty="0"/>
          </a:p>
          <a:p>
            <a:pPr fontAlgn="base"/>
            <a:r>
              <a:rPr lang="en-GB" dirty="0"/>
              <a:t>Atmosphere</a:t>
            </a:r>
          </a:p>
          <a:p>
            <a:pPr fontAlgn="base"/>
            <a:r>
              <a:rPr lang="en-GB" dirty="0">
                <a:hlinkClick r:id="rId3" tooltip="Atmosphere"/>
              </a:rPr>
              <a:t>Breathable</a:t>
            </a:r>
            <a:r>
              <a:rPr lang="en-GB" dirty="0"/>
              <a:t> to </a:t>
            </a:r>
            <a:r>
              <a:rPr lang="en-GB" dirty="0">
                <a:hlinkClick r:id="rId4" tooltip="Human"/>
              </a:rPr>
              <a:t>humans</a:t>
            </a:r>
            <a:r>
              <a:rPr lang="en-GB" baseline="30000" dirty="0">
                <a:hlinkClick r:id="rId5"/>
              </a:rPr>
              <a:t>[5]</a:t>
            </a:r>
            <a:endParaRPr lang="en-GB" dirty="0"/>
          </a:p>
          <a:p>
            <a:pPr fontAlgn="base"/>
            <a:r>
              <a:rPr lang="en-GB" dirty="0"/>
              <a:t>Climate</a:t>
            </a:r>
          </a:p>
          <a:p>
            <a:pPr fontAlgn="base"/>
            <a:r>
              <a:rPr lang="en-GB" dirty="0"/>
              <a:t>Hot and arid</a:t>
            </a:r>
            <a:r>
              <a:rPr lang="en-GB" baseline="30000" dirty="0">
                <a:hlinkClick r:id="rId6"/>
              </a:rPr>
              <a:t>[1]</a:t>
            </a:r>
            <a:endParaRPr lang="en-GB" dirty="0"/>
          </a:p>
          <a:p>
            <a:pPr fontAlgn="base"/>
            <a:r>
              <a:rPr lang="en-GB" dirty="0"/>
              <a:t>Primary terrain</a:t>
            </a:r>
          </a:p>
          <a:p>
            <a:pPr fontAlgn="base"/>
            <a:r>
              <a:rPr lang="en-GB" dirty="0">
                <a:hlinkClick r:id="rId7" tooltip="Desert"/>
              </a:rPr>
              <a:t>Desert</a:t>
            </a:r>
            <a:r>
              <a:rPr lang="en-GB" dirty="0"/>
              <a:t>,</a:t>
            </a:r>
            <a:r>
              <a:rPr lang="en-GB" baseline="30000" dirty="0">
                <a:hlinkClick r:id="rId5"/>
              </a:rPr>
              <a:t>[5]</a:t>
            </a:r>
            <a:r>
              <a:rPr lang="en-GB" dirty="0"/>
              <a:t> canyons, rocky bluffs</a:t>
            </a:r>
            <a:r>
              <a:rPr lang="en-GB" baseline="30000" dirty="0">
                <a:hlinkClick r:id="rId6"/>
              </a:rPr>
              <a:t>[1]</a:t>
            </a:r>
            <a:endParaRPr lang="en-GB" dirty="0"/>
          </a:p>
          <a:p>
            <a:pPr fontAlgn="base"/>
            <a:r>
              <a:rPr lang="en-GB" dirty="0"/>
              <a:t>Surface water</a:t>
            </a:r>
          </a:p>
          <a:p>
            <a:pPr fontAlgn="base"/>
            <a:r>
              <a:rPr lang="en-GB" dirty="0"/>
              <a:t>1%</a:t>
            </a:r>
            <a:r>
              <a:rPr lang="en-GB" baseline="30000" dirty="0">
                <a:hlinkClick r:id="rId2"/>
              </a:rPr>
              <a:t>[3]</a:t>
            </a:r>
            <a:endParaRPr lang="en-GB" dirty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3888432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241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Naboo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1600200"/>
            <a:ext cx="4042792" cy="4525963"/>
          </a:xfrm>
        </p:spPr>
        <p:txBody>
          <a:bodyPr>
            <a:normAutofit/>
          </a:bodyPr>
          <a:lstStyle/>
          <a:p>
            <a:pPr fontAlgn="base"/>
            <a:r>
              <a:rPr lang="en-GB" sz="1600" dirty="0"/>
              <a:t>Class</a:t>
            </a:r>
          </a:p>
          <a:p>
            <a:pPr fontAlgn="base"/>
            <a:r>
              <a:rPr lang="en-GB" sz="1600" dirty="0"/>
              <a:t>Terrestrial</a:t>
            </a:r>
            <a:r>
              <a:rPr lang="en-GB" sz="1600" baseline="30000" dirty="0">
                <a:hlinkClick r:id="rId2"/>
              </a:rPr>
              <a:t>[7]</a:t>
            </a:r>
            <a:endParaRPr lang="en-GB" sz="1600" dirty="0"/>
          </a:p>
          <a:p>
            <a:pPr fontAlgn="base"/>
            <a:r>
              <a:rPr lang="en-GB" sz="1600" dirty="0"/>
              <a:t>Diameter</a:t>
            </a:r>
          </a:p>
          <a:p>
            <a:pPr fontAlgn="base"/>
            <a:r>
              <a:rPr lang="en-GB" sz="1600" dirty="0"/>
              <a:t>12,120 </a:t>
            </a:r>
            <a:r>
              <a:rPr lang="en-GB" sz="1600" dirty="0" err="1">
                <a:hlinkClick r:id="rId3" tooltip="Kilometer"/>
              </a:rPr>
              <a:t>kilometers</a:t>
            </a:r>
            <a:r>
              <a:rPr lang="en-GB" sz="1600" baseline="30000" dirty="0">
                <a:hlinkClick r:id="rId4"/>
              </a:rPr>
              <a:t>[6]</a:t>
            </a:r>
            <a:endParaRPr lang="en-GB" sz="1600" dirty="0"/>
          </a:p>
          <a:p>
            <a:pPr fontAlgn="base"/>
            <a:r>
              <a:rPr lang="en-GB" sz="1600" dirty="0"/>
              <a:t>Atmosphere</a:t>
            </a:r>
          </a:p>
          <a:p>
            <a:pPr fontAlgn="base"/>
            <a:r>
              <a:rPr lang="en-GB" sz="1600" dirty="0">
                <a:hlinkClick r:id="rId5" tooltip="Atmosphere"/>
              </a:rPr>
              <a:t>Breathable</a:t>
            </a:r>
            <a:r>
              <a:rPr lang="en-GB" sz="1600" baseline="30000" dirty="0">
                <a:hlinkClick r:id="rId2"/>
              </a:rPr>
              <a:t>[7]</a:t>
            </a:r>
            <a:endParaRPr lang="en-GB" sz="1600" dirty="0"/>
          </a:p>
          <a:p>
            <a:pPr fontAlgn="base"/>
            <a:r>
              <a:rPr lang="en-GB" sz="1600" dirty="0"/>
              <a:t>Climate</a:t>
            </a:r>
          </a:p>
          <a:p>
            <a:pPr fontAlgn="base"/>
            <a:r>
              <a:rPr lang="en-GB" sz="1600" dirty="0"/>
              <a:t>Temperate</a:t>
            </a:r>
            <a:r>
              <a:rPr lang="en-GB" sz="1600" baseline="30000" dirty="0">
                <a:hlinkClick r:id="rId6"/>
              </a:rPr>
              <a:t>[8]</a:t>
            </a:r>
            <a:endParaRPr lang="en-GB" sz="1600" dirty="0"/>
          </a:p>
          <a:p>
            <a:pPr fontAlgn="base"/>
            <a:r>
              <a:rPr lang="en-GB" sz="1600" dirty="0"/>
              <a:t>Primary terrain</a:t>
            </a:r>
          </a:p>
          <a:p>
            <a:pPr fontAlgn="base"/>
            <a:r>
              <a:rPr lang="en-GB" sz="1600" dirty="0">
                <a:hlinkClick r:id="rId7" tooltip="Swamp"/>
              </a:rPr>
              <a:t>Swamps</a:t>
            </a:r>
            <a:r>
              <a:rPr lang="en-GB" sz="1600" baseline="30000" dirty="0">
                <a:hlinkClick r:id="rId8"/>
              </a:rPr>
              <a:t>[9]</a:t>
            </a:r>
            <a:endParaRPr lang="en-GB" sz="1600" dirty="0"/>
          </a:p>
          <a:p>
            <a:pPr fontAlgn="base"/>
            <a:r>
              <a:rPr lang="en-GB" sz="1600" dirty="0"/>
              <a:t>Hills</a:t>
            </a:r>
            <a:r>
              <a:rPr lang="en-GB" sz="1600" baseline="30000" dirty="0">
                <a:hlinkClick r:id="rId8"/>
              </a:rPr>
              <a:t>[9]</a:t>
            </a:r>
            <a:endParaRPr lang="en-GB" sz="1600" dirty="0"/>
          </a:p>
          <a:p>
            <a:pPr fontAlgn="base"/>
            <a:r>
              <a:rPr lang="en-GB" sz="1600" dirty="0"/>
              <a:t>Plains</a:t>
            </a:r>
            <a:r>
              <a:rPr lang="en-GB" sz="1600" baseline="30000" dirty="0">
                <a:hlinkClick r:id="rId8"/>
              </a:rPr>
              <a:t>[9]</a:t>
            </a:r>
            <a:endParaRPr lang="en-GB" sz="1600" dirty="0"/>
          </a:p>
          <a:p>
            <a:pPr fontAlgn="base"/>
            <a:r>
              <a:rPr lang="en-GB" sz="1600" dirty="0">
                <a:hlinkClick r:id="rId9" tooltip="City"/>
              </a:rPr>
              <a:t>Cities</a:t>
            </a:r>
            <a:r>
              <a:rPr lang="en-GB" sz="1600" baseline="30000" dirty="0">
                <a:hlinkClick r:id="rId8"/>
              </a:rPr>
              <a:t>[9]</a:t>
            </a:r>
            <a:endParaRPr lang="en-GB" sz="1600" dirty="0"/>
          </a:p>
          <a:p>
            <a:pPr fontAlgn="base"/>
            <a:r>
              <a:rPr lang="en-GB" sz="1600" dirty="0"/>
              <a:t>Mountains</a:t>
            </a:r>
            <a:r>
              <a:rPr lang="en-GB" sz="1600" baseline="30000" dirty="0">
                <a:hlinkClick r:id="rId4"/>
              </a:rPr>
              <a:t>[6]</a:t>
            </a:r>
            <a:endParaRPr lang="en-GB" sz="1600" dirty="0"/>
          </a:p>
          <a:p>
            <a:endParaRPr lang="en-GB" dirty="0"/>
          </a:p>
        </p:txBody>
      </p:sp>
      <p:pic>
        <p:nvPicPr>
          <p:cNvPr id="1026" name="Picture 2" descr="https://vignette.wikia.nocookie.net/starwars/images/5/50/Naboo.jpg/revision/latest/scale-to-width-down/350?cb=200807230017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556792"/>
            <a:ext cx="4152733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50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https://www.youtube.com/watch?v=Q0CbN8sfihY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What do you know about the planets and moons in the star wars universe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33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Choose a planet or moon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are an intergalactic explorer/</a:t>
            </a:r>
            <a:r>
              <a:rPr lang="en-GB" dirty="0"/>
              <a:t>J</a:t>
            </a:r>
            <a:r>
              <a:rPr lang="en-GB" dirty="0" smtClean="0"/>
              <a:t>edi investigating the planets and moon of star wars before the events of the movies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You must complete the challenges assigned to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911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95536" y="260648"/>
            <a:ext cx="8496944" cy="2016224"/>
            <a:chOff x="395536" y="260648"/>
            <a:chExt cx="8496944" cy="2016224"/>
          </a:xfrm>
        </p:grpSpPr>
        <p:sp>
          <p:nvSpPr>
            <p:cNvPr id="4" name="Rectangle 3"/>
            <p:cNvSpPr/>
            <p:nvPr/>
          </p:nvSpPr>
          <p:spPr>
            <a:xfrm>
              <a:off x="395536" y="260648"/>
              <a:ext cx="8496944" cy="20162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1560" y="476672"/>
              <a:ext cx="813690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Challenge 1: Design a creature suitable to live on your planet – label any adaptations it has to live there (what does the creature do) – be creative don’t create an already existing character</a:t>
              </a:r>
            </a:p>
            <a:p>
              <a:endParaRPr lang="en-GB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03920" y="3284984"/>
            <a:ext cx="8496944" cy="2016224"/>
            <a:chOff x="395536" y="260648"/>
            <a:chExt cx="8496944" cy="2016224"/>
          </a:xfrm>
        </p:grpSpPr>
        <p:sp>
          <p:nvSpPr>
            <p:cNvPr id="9" name="Rectangle 8"/>
            <p:cNvSpPr/>
            <p:nvPr/>
          </p:nvSpPr>
          <p:spPr>
            <a:xfrm>
              <a:off x="395536" y="260648"/>
              <a:ext cx="8496944" cy="20162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1560" y="476672"/>
              <a:ext cx="81369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Challenge 2: build and design a vehicle that would be suitable for planetary (or lunar) exploration.  Does it have any instruments to help you discover  more about the planets surface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0619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63174" y="188640"/>
            <a:ext cx="8496944" cy="2016224"/>
            <a:chOff x="395536" y="260648"/>
            <a:chExt cx="8496944" cy="2016224"/>
          </a:xfrm>
        </p:grpSpPr>
        <p:sp>
          <p:nvSpPr>
            <p:cNvPr id="5" name="Rectangle 4"/>
            <p:cNvSpPr/>
            <p:nvPr/>
          </p:nvSpPr>
          <p:spPr>
            <a:xfrm>
              <a:off x="395536" y="260648"/>
              <a:ext cx="8496944" cy="20162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1560" y="476672"/>
              <a:ext cx="81369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Challenge 3: you discover  a new molecule in your explorations – build it using the molecular model kits and give it an appropriate name</a:t>
              </a:r>
              <a:endParaRPr lang="en-GB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1558" y="2996952"/>
            <a:ext cx="8496944" cy="2016224"/>
            <a:chOff x="395536" y="260648"/>
            <a:chExt cx="8496944" cy="2016224"/>
          </a:xfrm>
        </p:grpSpPr>
        <p:sp>
          <p:nvSpPr>
            <p:cNvPr id="8" name="Rectangle 7"/>
            <p:cNvSpPr/>
            <p:nvPr/>
          </p:nvSpPr>
          <p:spPr>
            <a:xfrm>
              <a:off x="395536" y="260648"/>
              <a:ext cx="8496944" cy="20162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1560" y="476672"/>
              <a:ext cx="81369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Challenge 4: you decide to colonise your planet or moon – design or build the shelters you will live in where on your planet or moons surface will you place your settlement 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709614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63174" y="188640"/>
            <a:ext cx="8496944" cy="2016224"/>
            <a:chOff x="395536" y="260648"/>
            <a:chExt cx="8496944" cy="2016224"/>
          </a:xfrm>
        </p:grpSpPr>
        <p:sp>
          <p:nvSpPr>
            <p:cNvPr id="5" name="Rectangle 4"/>
            <p:cNvSpPr/>
            <p:nvPr/>
          </p:nvSpPr>
          <p:spPr>
            <a:xfrm>
              <a:off x="395536" y="260648"/>
              <a:ext cx="8496944" cy="20162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1560" y="476672"/>
              <a:ext cx="81369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Challenge 5: you have lived in your settlement for a while when some of your inhabitants become sick from a mysterious illness – you must study it and work out what it is and what the symptoms are, is there a cure? </a:t>
              </a:r>
              <a:endParaRPr lang="en-GB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9178" y="2924944"/>
            <a:ext cx="8496944" cy="2016224"/>
            <a:chOff x="395536" y="260648"/>
            <a:chExt cx="8496944" cy="2016224"/>
          </a:xfrm>
        </p:grpSpPr>
        <p:sp>
          <p:nvSpPr>
            <p:cNvPr id="8" name="Rectangle 7"/>
            <p:cNvSpPr/>
            <p:nvPr/>
          </p:nvSpPr>
          <p:spPr>
            <a:xfrm>
              <a:off x="395536" y="260648"/>
              <a:ext cx="8496944" cy="20162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1560" y="476672"/>
              <a:ext cx="81369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Challenge 6: name your settlements ruling party – design it’s insignia and write it’s manifesto 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700481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63174" y="188640"/>
            <a:ext cx="8496944" cy="2016224"/>
            <a:chOff x="395536" y="260648"/>
            <a:chExt cx="8496944" cy="2016224"/>
          </a:xfrm>
        </p:grpSpPr>
        <p:sp>
          <p:nvSpPr>
            <p:cNvPr id="5" name="Rectangle 4"/>
            <p:cNvSpPr/>
            <p:nvPr/>
          </p:nvSpPr>
          <p:spPr>
            <a:xfrm>
              <a:off x="395536" y="260648"/>
              <a:ext cx="8496944" cy="20162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1560" y="476672"/>
              <a:ext cx="81369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Challenge 7: design and build a droid to help you out in your settlement – what features does it have to help 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144868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95936" y="2348880"/>
            <a:ext cx="1584176" cy="14401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283968" y="2564904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Star </a:t>
            </a:r>
          </a:p>
          <a:p>
            <a:r>
              <a:rPr lang="en-GB" dirty="0" smtClean="0"/>
              <a:t>Wars</a:t>
            </a:r>
          </a:p>
          <a:p>
            <a:r>
              <a:rPr lang="en-GB" dirty="0" smtClean="0"/>
              <a:t>science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323528" y="332656"/>
            <a:ext cx="3456384" cy="2880320"/>
            <a:chOff x="323528" y="332656"/>
            <a:chExt cx="3456384" cy="2880320"/>
          </a:xfrm>
        </p:grpSpPr>
        <p:sp>
          <p:nvSpPr>
            <p:cNvPr id="6" name="Rectangle 5"/>
            <p:cNvSpPr/>
            <p:nvPr/>
          </p:nvSpPr>
          <p:spPr>
            <a:xfrm>
              <a:off x="323528" y="332656"/>
              <a:ext cx="3456384" cy="2880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7544" y="476672"/>
              <a:ext cx="29523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1) Creature design and description:</a:t>
              </a:r>
              <a:endParaRPr lang="en-GB" sz="1200" dirty="0"/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H="1" flipV="1">
            <a:off x="3419872" y="2564904"/>
            <a:ext cx="864096" cy="461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67916" y="3732343"/>
            <a:ext cx="3456384" cy="2880320"/>
            <a:chOff x="323528" y="332656"/>
            <a:chExt cx="3456384" cy="2880320"/>
          </a:xfrm>
        </p:grpSpPr>
        <p:sp>
          <p:nvSpPr>
            <p:cNvPr id="12" name="Rectangle 11"/>
            <p:cNvSpPr/>
            <p:nvPr/>
          </p:nvSpPr>
          <p:spPr>
            <a:xfrm>
              <a:off x="323528" y="332656"/>
              <a:ext cx="3456384" cy="2880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7544" y="476672"/>
              <a:ext cx="29523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2</a:t>
              </a:r>
              <a:r>
                <a:rPr lang="en-GB" sz="1200" dirty="0" smtClean="0"/>
                <a:t>) Vehicle design and description:</a:t>
              </a:r>
              <a:endParaRPr lang="en-GB" sz="1200" dirty="0"/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3419872" y="3488234"/>
            <a:ext cx="1008112" cy="526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3995936" y="221541"/>
            <a:ext cx="2232248" cy="1839307"/>
            <a:chOff x="323528" y="332656"/>
            <a:chExt cx="3456384" cy="2880320"/>
          </a:xfrm>
        </p:grpSpPr>
        <p:sp>
          <p:nvSpPr>
            <p:cNvPr id="17" name="Rectangle 16"/>
            <p:cNvSpPr/>
            <p:nvPr/>
          </p:nvSpPr>
          <p:spPr>
            <a:xfrm>
              <a:off x="323528" y="332656"/>
              <a:ext cx="3456384" cy="2880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7543" y="476671"/>
              <a:ext cx="2952328" cy="433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3</a:t>
              </a:r>
              <a:r>
                <a:rPr lang="en-GB" sz="1200" dirty="0" smtClean="0"/>
                <a:t>) Molecule and name:</a:t>
              </a:r>
              <a:endParaRPr lang="en-GB" sz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588224" y="245771"/>
            <a:ext cx="2232248" cy="3907587"/>
            <a:chOff x="323528" y="332656"/>
            <a:chExt cx="3456384" cy="2880320"/>
          </a:xfrm>
        </p:grpSpPr>
        <p:sp>
          <p:nvSpPr>
            <p:cNvPr id="20" name="Rectangle 19"/>
            <p:cNvSpPr/>
            <p:nvPr/>
          </p:nvSpPr>
          <p:spPr>
            <a:xfrm>
              <a:off x="323528" y="332656"/>
              <a:ext cx="3456384" cy="2880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7543" y="476671"/>
              <a:ext cx="2952328" cy="340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4) Shelter design and location:</a:t>
              </a:r>
              <a:endParaRPr lang="en-GB" sz="1200" dirty="0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5042302" y="177281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112060" y="1772816"/>
            <a:ext cx="1692188" cy="102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4175956" y="4365104"/>
            <a:ext cx="4644516" cy="1839307"/>
            <a:chOff x="323528" y="332656"/>
            <a:chExt cx="3456384" cy="2880320"/>
          </a:xfrm>
        </p:grpSpPr>
        <p:sp>
          <p:nvSpPr>
            <p:cNvPr id="27" name="Rectangle 26"/>
            <p:cNvSpPr/>
            <p:nvPr/>
          </p:nvSpPr>
          <p:spPr>
            <a:xfrm>
              <a:off x="323528" y="332656"/>
              <a:ext cx="3456384" cy="2880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67543" y="476671"/>
              <a:ext cx="2952328" cy="433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5) Disease name, cause and symptoms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03037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Dagobah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1628800"/>
            <a:ext cx="4269160" cy="4525963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n-GB" dirty="0"/>
              <a:t>Diameter</a:t>
            </a:r>
          </a:p>
          <a:p>
            <a:pPr fontAlgn="base"/>
            <a:r>
              <a:rPr lang="en-GB" dirty="0"/>
              <a:t>14,410 </a:t>
            </a:r>
            <a:r>
              <a:rPr lang="en-GB" dirty="0" err="1">
                <a:hlinkClick r:id="rId2" tooltip="Kilometer"/>
              </a:rPr>
              <a:t>kilometers</a:t>
            </a:r>
            <a:r>
              <a:rPr lang="en-GB" baseline="30000" dirty="0">
                <a:hlinkClick r:id="rId3"/>
              </a:rPr>
              <a:t>[3]</a:t>
            </a:r>
            <a:endParaRPr lang="en-GB" dirty="0"/>
          </a:p>
          <a:p>
            <a:pPr fontAlgn="base"/>
            <a:r>
              <a:rPr lang="en-GB" dirty="0"/>
              <a:t>Atmosphere</a:t>
            </a:r>
          </a:p>
          <a:p>
            <a:pPr fontAlgn="base"/>
            <a:r>
              <a:rPr lang="en-GB" dirty="0"/>
              <a:t>Violent lightning storms, dense fog</a:t>
            </a:r>
            <a:r>
              <a:rPr lang="en-GB" baseline="30000" dirty="0">
                <a:hlinkClick r:id="rId4"/>
              </a:rPr>
              <a:t>[2]</a:t>
            </a:r>
            <a:r>
              <a:rPr lang="en-GB" baseline="30000" dirty="0">
                <a:hlinkClick r:id="rId5"/>
              </a:rPr>
              <a:t>[1]</a:t>
            </a:r>
            <a:endParaRPr lang="en-GB" dirty="0"/>
          </a:p>
          <a:p>
            <a:pPr fontAlgn="base"/>
            <a:r>
              <a:rPr lang="en-GB" dirty="0"/>
              <a:t>Climate</a:t>
            </a:r>
          </a:p>
          <a:p>
            <a:pPr fontAlgn="base"/>
            <a:r>
              <a:rPr lang="en-GB" dirty="0"/>
              <a:t>Periods of torrential rainfalls</a:t>
            </a:r>
            <a:r>
              <a:rPr lang="en-GB" baseline="30000" dirty="0">
                <a:hlinkClick r:id="rId4"/>
              </a:rPr>
              <a:t>[2]</a:t>
            </a:r>
            <a:r>
              <a:rPr lang="en-GB" baseline="30000" dirty="0">
                <a:hlinkClick r:id="rId5"/>
              </a:rPr>
              <a:t>[1]</a:t>
            </a:r>
            <a:endParaRPr lang="en-GB" dirty="0"/>
          </a:p>
          <a:p>
            <a:pPr fontAlgn="base"/>
            <a:r>
              <a:rPr lang="en-GB" dirty="0"/>
              <a:t>Primary terrain</a:t>
            </a:r>
          </a:p>
          <a:p>
            <a:pPr fontAlgn="base"/>
            <a:r>
              <a:rPr lang="en-GB" dirty="0">
                <a:hlinkClick r:id="rId6" tooltip="Swamp"/>
              </a:rPr>
              <a:t>Swamp</a:t>
            </a:r>
            <a:r>
              <a:rPr lang="en-GB" baseline="30000" dirty="0">
                <a:hlinkClick r:id="rId4"/>
              </a:rPr>
              <a:t>[2]</a:t>
            </a:r>
            <a:endParaRPr lang="en-GB" dirty="0"/>
          </a:p>
          <a:p>
            <a:pPr fontAlgn="base"/>
            <a:r>
              <a:rPr lang="en-GB" dirty="0"/>
              <a:t>Bogs</a:t>
            </a:r>
            <a:r>
              <a:rPr lang="en-GB" baseline="30000" dirty="0">
                <a:hlinkClick r:id="rId4"/>
              </a:rPr>
              <a:t>[2]</a:t>
            </a:r>
            <a:endParaRPr lang="en-GB" dirty="0"/>
          </a:p>
          <a:p>
            <a:pPr fontAlgn="base"/>
            <a:r>
              <a:rPr lang="en-GB" dirty="0"/>
              <a:t>Wetlands</a:t>
            </a:r>
            <a:r>
              <a:rPr lang="en-GB" baseline="30000" dirty="0">
                <a:hlinkClick r:id="rId4"/>
              </a:rPr>
              <a:t>[2]</a:t>
            </a:r>
            <a:endParaRPr lang="en-GB" dirty="0"/>
          </a:p>
          <a:p>
            <a:endParaRPr lang="en-GB" dirty="0"/>
          </a:p>
        </p:txBody>
      </p:sp>
      <p:pic>
        <p:nvPicPr>
          <p:cNvPr id="5122" name="Picture 2" descr="https://vignette.wikia.nocookie.net/starwars/images/4/48/Dagobah_ep3.jpg/revision/latest/scale-to-width-down/500?cb=2010012216314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432048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674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526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Science of Star Wars</vt:lpstr>
      <vt:lpstr>Starter</vt:lpstr>
      <vt:lpstr>Choose a planet or moon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Dagobah</vt:lpstr>
      <vt:lpstr>Endor </vt:lpstr>
      <vt:lpstr>Hoth</vt:lpstr>
      <vt:lpstr>Tatooine</vt:lpstr>
      <vt:lpstr>Naboo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of Star wars</dc:title>
  <dc:creator>Caroline Maston</dc:creator>
  <cp:lastModifiedBy>S Borland</cp:lastModifiedBy>
  <cp:revision>9</cp:revision>
  <cp:lastPrinted>2017-12-14T08:48:59Z</cp:lastPrinted>
  <dcterms:created xsi:type="dcterms:W3CDTF">2017-12-14T08:23:31Z</dcterms:created>
  <dcterms:modified xsi:type="dcterms:W3CDTF">2020-05-04T16:24:32Z</dcterms:modified>
</cp:coreProperties>
</file>